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306" r:id="rId4"/>
    <p:sldId id="299" r:id="rId5"/>
    <p:sldId id="278" r:id="rId6"/>
    <p:sldId id="279" r:id="rId7"/>
    <p:sldId id="280" r:id="rId8"/>
    <p:sldId id="282" r:id="rId9"/>
    <p:sldId id="284" r:id="rId10"/>
    <p:sldId id="285" r:id="rId11"/>
    <p:sldId id="286" r:id="rId12"/>
    <p:sldId id="288" r:id="rId13"/>
    <p:sldId id="302" r:id="rId14"/>
    <p:sldId id="307" r:id="rId15"/>
    <p:sldId id="308" r:id="rId16"/>
    <p:sldId id="289" r:id="rId17"/>
    <p:sldId id="320" r:id="rId18"/>
    <p:sldId id="321" r:id="rId19"/>
    <p:sldId id="318" r:id="rId20"/>
    <p:sldId id="293" r:id="rId21"/>
    <p:sldId id="294" r:id="rId22"/>
    <p:sldId id="311" r:id="rId23"/>
    <p:sldId id="312" r:id="rId24"/>
    <p:sldId id="319" r:id="rId25"/>
    <p:sldId id="313" r:id="rId26"/>
    <p:sldId id="314" r:id="rId27"/>
    <p:sldId id="315" r:id="rId28"/>
    <p:sldId id="316" r:id="rId29"/>
    <p:sldId id="298" r:id="rId30"/>
  </p:sldIdLst>
  <p:sldSz cx="9144000" cy="5143500" type="screen16x9"/>
  <p:notesSz cx="6858000" cy="9144000"/>
  <p:defaultTextStyle>
    <a:defPPr>
      <a:defRPr lang="uk-UA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A6B6F"/>
    <a:srgbClr val="6BC7B8"/>
    <a:srgbClr val="57C1E8"/>
    <a:srgbClr val="8AD2E6"/>
    <a:srgbClr val="828387"/>
    <a:srgbClr val="007C8A"/>
    <a:srgbClr val="1E988A"/>
    <a:srgbClr val="646569"/>
    <a:srgbClr val="2B7171"/>
    <a:srgbClr val="61E1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4660"/>
  </p:normalViewPr>
  <p:slideViewPr>
    <p:cSldViewPr snapToGrid="0">
      <p:cViewPr>
        <p:scale>
          <a:sx n="90" d="100"/>
          <a:sy n="90" d="100"/>
        </p:scale>
        <p:origin x="-744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49798-84BD-4F3D-B086-A5D8D245C9A6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0F78-739F-4A67-905A-FB0B95D555C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572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B0F78-739F-4A67-905A-FB0B95D555CB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417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3980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3520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9654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9105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0625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7725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822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741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1332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6769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734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7F35C-5720-45EC-894A-E286ED7AFB6C}" type="datetimeFigureOut">
              <a:rPr lang="uk-UA" smtClean="0"/>
              <a:pPr/>
              <a:t>20.04.2016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EDC58-CE7E-4CC4-89C9-F63941E9302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725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ivsmartcity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www.facebook.com/smartcitykyi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072310" y="3650429"/>
            <a:ext cx="4795247" cy="60482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20000"/>
          </a:bodyPr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500" b="1" noProof="0" dirty="0" smtClean="0">
                <a:solidFill>
                  <a:srgbClr val="828387"/>
                </a:solidFill>
                <a:latin typeface="HelveticaNeueLT W1G 75 Bd" pitchFamily="34" charset="0"/>
                <a:ea typeface="+mj-ea"/>
                <a:cs typeface="+mj-cs"/>
              </a:rPr>
              <a:t>ПОТОЧНІ ТА 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500" b="1" noProof="0" dirty="0" smtClean="0">
                <a:solidFill>
                  <a:srgbClr val="828387"/>
                </a:solidFill>
                <a:latin typeface="HelveticaNeueLT W1G 75 Bd" pitchFamily="34" charset="0"/>
                <a:ea typeface="+mj-ea"/>
                <a:cs typeface="+mj-cs"/>
              </a:rPr>
              <a:t>ПЕРСПЕКТИВНІ ПРОЕКТИ</a:t>
            </a:r>
            <a:endParaRPr kumimoji="0" lang="uk-UA" sz="2500" b="1" i="0" u="none" strike="noStrike" kern="1200" cap="none" spc="0" normalizeH="0" baseline="0" noProof="0" dirty="0">
              <a:ln>
                <a:noFill/>
              </a:ln>
              <a:solidFill>
                <a:srgbClr val="828387"/>
              </a:solidFill>
              <a:effectLst/>
              <a:uLnTx/>
              <a:uFillTx/>
              <a:latin typeface="HelveticaNeueLT W1G 75 Bd" pitchFamily="34" charset="0"/>
              <a:ea typeface="+mj-ea"/>
              <a:cs typeface="+mj-cs"/>
            </a:endParaRPr>
          </a:p>
        </p:txBody>
      </p:sp>
      <p:pic>
        <p:nvPicPr>
          <p:cNvPr id="10" name="Picture 3" descr="D:\Gordienko\Projects\Smart City\KSC Hub\Presentation Smart City hub materials KSC square logo-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585" y="1222038"/>
            <a:ext cx="1718884" cy="171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8937" y="3161192"/>
            <a:ext cx="4304611" cy="404736"/>
          </a:xfrm>
          <a:prstGeom prst="rect">
            <a:avLst/>
          </a:prstGeom>
        </p:spPr>
      </p:pic>
      <p:pic>
        <p:nvPicPr>
          <p:cNvPr id="5" name="Picture 2" descr="E:\Nazarov\KMDA\KlitchkoGe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79" y="701749"/>
            <a:ext cx="3019778" cy="402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80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099" y="1073896"/>
            <a:ext cx="811845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9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Інформування про перелік, спеціалізацію, місце розташування медичних установ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9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Надання інформації про можливість придбання ліків</a:t>
            </a:r>
            <a:endParaRPr lang="uk-UA" altLang="uk-UA" sz="19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9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Надання актуальної інформації про контакти гарячих ліній, новини, довідкової та іншої корисної інформації з медичної точки зору</a:t>
            </a:r>
            <a:endParaRPr lang="uk-UA" altLang="uk-UA" sz="19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9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Забезпечення інтерактивної взаємодії користувачів порталу між собою та з відповідальними особами медичного департаменту (через відгуки)</a:t>
            </a:r>
          </a:p>
          <a:p>
            <a:pPr marL="285750" indent="-285750" algn="just" defTabSz="9144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9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Зручні засоби пошуку медичних послуг з переходом на медичні установи, які їх надають</a:t>
            </a:r>
          </a:p>
          <a:p>
            <a:pPr marL="285750" indent="-285750" algn="just" defTabSz="9144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9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Інформація про залишки лікарських засобів у медичних закладах.</a:t>
            </a:r>
            <a:endParaRPr lang="uk-UA" altLang="uk-UA" sz="19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solidFill>
                  <a:srgbClr val="828387"/>
                </a:solidFill>
                <a:latin typeface="HelveticaNeueLT W1G 75 Bd" pitchFamily="34" charset="0"/>
              </a:rPr>
              <a:t>МЕДИЧНИЙ ПОРТАЛ КИЄВА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036" y="4094528"/>
            <a:ext cx="817643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uk-UA" alt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Можливість моніторингу залишків ліків, придбаних для медичних закладів за бюджетні кошти. Відтепер більше жодних проявів корупції.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42601" y="745584"/>
            <a:ext cx="6058799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828387"/>
                </a:solidFill>
                <a:latin typeface="HelveticaNeueLT W1G 75 Bd" pitchFamily="34" charset="0"/>
              </a:rPr>
              <a:t>МЕДИЧНИЙ ПОРТАЛ КИЄВА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05183" y="548129"/>
            <a:ext cx="10402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БЕЗПЕКА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876" y="4009749"/>
            <a:ext cx="838908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uk-UA" alt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Тепер кияни можуть отримувати через </a:t>
            </a:r>
            <a:r>
              <a:rPr lang="uk-UA" altLang="uk-UA" sz="1800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смс</a:t>
            </a:r>
            <a:r>
              <a:rPr lang="uk-UA" alt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та </a:t>
            </a:r>
            <a:r>
              <a:rPr lang="en-US" alt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email</a:t>
            </a:r>
            <a:r>
              <a:rPr lang="uk-UA" alt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оперативну інформацію по надзвичайні ситуації, зміни руху метро, перекриття доріг, терміновий пошук донорів крові тощо.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solidFill>
                  <a:srgbClr val="828387"/>
                </a:solidFill>
                <a:latin typeface="HelveticaNeueLT W1G 75 Bd" pitchFamily="34" charset="0"/>
              </a:rPr>
              <a:t>ІНФОРМУВАННЯ КИЯН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pic>
        <p:nvPicPr>
          <p:cNvPr id="18434" name="Picture 2" descr="http://image.prntscr.com/image/6cb389a3a0d043efa3f2e04bdac1c0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4009" y="839970"/>
            <a:ext cx="6634717" cy="3088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8" name="Picture 4" descr="http://image.prntscr.com/image/f2f2c19a7edd461e97f4936d06d58ef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666787"/>
            <a:ext cx="6925708" cy="3083364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705183" y="548129"/>
            <a:ext cx="10402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БЕЗПЕКА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241" y="3722667"/>
            <a:ext cx="838908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Кияни проводять дійсно багато часу в метрополітені. Саме тому вже зараз ми активно впроваджуємо WI-FI покриття на кожній із станцій та у вагонах. Вже зараз на більшості центральних станцій можна користуватись швидкісним </a:t>
            </a:r>
            <a:r>
              <a:rPr lang="uk-UA" sz="1800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інтернетом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. А на черзі вся мережа київського метро.</a:t>
            </a:r>
            <a:endParaRPr lang="uk-UA" altLang="uk-UA" sz="18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828387"/>
                </a:solidFill>
                <a:latin typeface="HelveticaNeueLT W1G 75 Bd" pitchFamily="34" charset="0"/>
              </a:rPr>
              <a:t>WI-FI </a:t>
            </a:r>
            <a:r>
              <a:rPr lang="uk-UA" sz="2800" dirty="0" smtClean="0">
                <a:solidFill>
                  <a:srgbClr val="828387"/>
                </a:solidFill>
                <a:latin typeface="HelveticaNeueLT W1G 75 Bd" pitchFamily="34" charset="0"/>
              </a:rPr>
              <a:t>ПОКРИТТЯ В МЕТРО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05183" y="548129"/>
            <a:ext cx="10402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БЕЗПЕКА</a:t>
            </a:r>
            <a:endParaRPr lang="en-US" sz="13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solidFill>
                  <a:srgbClr val="828387"/>
                </a:solidFill>
                <a:latin typeface="HelveticaNeueLT W1G 75 Bd" pitchFamily="34" charset="0"/>
              </a:rPr>
              <a:t>БЕЗКОНТАКТНИЙ ПРОХІД В МЕТРО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0" y="4423144"/>
            <a:ext cx="1871330" cy="244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pic>
        <p:nvPicPr>
          <p:cNvPr id="16386" name="Picture 2" descr="KSC Projects Site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346" y="776172"/>
            <a:ext cx="5385083" cy="26049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0241" y="3414310"/>
            <a:ext cx="8389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Київ став 4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у світі містом, в якому була запроваджена нова технологія оплати за проїзд в міському метрополітені, яка працює паралельно з жетонами та проїзними. Тепер поїздку можна оплатити безпосередньо на 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турнікеті банківською карткою, яка має підтримувати технологію </a:t>
            </a:r>
            <a:r>
              <a:rPr lang="en-US" sz="1800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PayPass</a:t>
            </a:r>
            <a:r>
              <a:rPr lang="en-US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від </a:t>
            </a:r>
            <a:r>
              <a:rPr lang="en-US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MasterCard.</a:t>
            </a:r>
          </a:p>
        </p:txBody>
      </p:sp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05183" y="548129"/>
            <a:ext cx="10402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БЕЗПЕКА</a:t>
            </a:r>
            <a:endParaRPr lang="en-US" sz="13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solidFill>
                  <a:srgbClr val="828387"/>
                </a:solidFill>
                <a:latin typeface="HelveticaNeueLT W1G 75 Bd" pitchFamily="34" charset="0"/>
              </a:rPr>
              <a:t>ПЛАТФОРМА “МОНІТОРИНГ СНІГОПРИБИРАННЯ”</a:t>
            </a:r>
            <a:endParaRPr lang="uk-UA" sz="24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0" y="4423144"/>
            <a:ext cx="1871330" cy="244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pic>
        <p:nvPicPr>
          <p:cNvPr id="15362" name="Picture 2" descr="snigoprybyrann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017" y="978201"/>
            <a:ext cx="7204322" cy="3482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54240" y="2076763"/>
            <a:ext cx="7200800" cy="76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ПЕРСПЕКТИВНІ ПРОЕКТИ</a:t>
            </a:r>
            <a:endParaRPr lang="uk-UA" sz="4800" b="1" dirty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8650" y="245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solidFill>
                  <a:srgbClr val="6A6B6F"/>
                </a:solidFill>
                <a:latin typeface="HelveticaNeueLT W1G 75 Bd" pitchFamily="34" charset="0"/>
              </a:rPr>
              <a:t>СПІВПРАЦЯ НА РЕЗУЛЬТАТ</a:t>
            </a:r>
            <a:endParaRPr lang="uk-UA" sz="2800" dirty="0">
              <a:solidFill>
                <a:srgbClr val="6A6B6F"/>
              </a:solidFill>
              <a:latin typeface="HelveticaNeueLT W1G 75 Bd" pitchFamily="34" charset="0"/>
            </a:endParaRPr>
          </a:p>
        </p:txBody>
      </p:sp>
      <p:pic>
        <p:nvPicPr>
          <p:cNvPr id="48130" name="Picture 2" descr="http://image.prntscr.com/image/2b55bdeaea6d451ab5a989944a53617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6" y="816786"/>
            <a:ext cx="7872007" cy="3830936"/>
          </a:xfrm>
          <a:prstGeom prst="rect">
            <a:avLst/>
          </a:prstGeom>
          <a:noFill/>
        </p:spPr>
      </p:pic>
      <p:pic>
        <p:nvPicPr>
          <p:cNvPr id="10" name="Изображение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624084" y="4327451"/>
            <a:ext cx="1871330" cy="276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33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pic>
        <p:nvPicPr>
          <p:cNvPr id="26626" name="Picture 2" descr="http://image.prntscr.com/image/d7556c9ad6e9446cbba0202a7d2d5b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41" y="321596"/>
            <a:ext cx="8563113" cy="45160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943060" y="4572000"/>
            <a:ext cx="1913860" cy="23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6060558" y="2371060"/>
            <a:ext cx="1095154" cy="425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5241851" y="2337871"/>
            <a:ext cx="2743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ПРІОРИТЕТНІ</a:t>
            </a:r>
          </a:p>
          <a:p>
            <a:pPr algn="ctr"/>
            <a:r>
              <a:rPr lang="uk-UA" sz="12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НАПРЯМКИ</a:t>
            </a:r>
            <a:endParaRPr lang="uk-UA" sz="1200" b="1" dirty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6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828387"/>
                </a:solidFill>
                <a:latin typeface="HelveticaNeueLT W1G 75 Bd" pitchFamily="34" charset="0"/>
              </a:rPr>
              <a:t>ТРАНСПОРТ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100" y="988851"/>
            <a:ext cx="52778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Єдиний диспетчерський центр </a:t>
            </a:r>
            <a:b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</a:b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Єдиний квиток</a:t>
            </a:r>
            <a:b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</a:b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Автоматизована система управління дорожнім рухом</a:t>
            </a:r>
            <a:b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</a:b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Розумні паркінги</a:t>
            </a:r>
            <a:b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</a:b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Розумна зупинка</a:t>
            </a:r>
          </a:p>
        </p:txBody>
      </p:sp>
      <p:pic>
        <p:nvPicPr>
          <p:cNvPr id="64514" name="Picture 2" descr="http://image.prntscr.com/image/02110c203f7a4266beefc1a4f26863c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214" y="1337818"/>
            <a:ext cx="2502482" cy="2543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37" name="TextBox 36"/>
          <p:cNvSpPr txBox="1"/>
          <p:nvPr/>
        </p:nvSpPr>
        <p:spPr>
          <a:xfrm>
            <a:off x="6705183" y="548129"/>
            <a:ext cx="10402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БЕЗПЕКА</a:t>
            </a:r>
            <a:endParaRPr lang="en-US" sz="13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4560" y="2076763"/>
            <a:ext cx="8394880" cy="76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РЕАЛІЗОВАНІ ПРОЕКТИ</a:t>
            </a:r>
            <a:endParaRPr lang="uk-UA" sz="4800" b="1" dirty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876" y="3923406"/>
            <a:ext cx="838908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uk-UA" alt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Сонячні панелі, </a:t>
            </a:r>
            <a:r>
              <a:rPr lang="en-US" altLang="uk-UA" sz="1800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wi-fi</a:t>
            </a:r>
            <a:r>
              <a:rPr lang="uk-UA" alt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, інформаційне табло з часом прибуття транспорту та зарядні пристрої для мобільних телефонів. Перша </a:t>
            </a:r>
            <a:r>
              <a:rPr lang="uk-UA" altLang="uk-UA" sz="1800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“розумна”</a:t>
            </a:r>
            <a:r>
              <a:rPr lang="uk-UA" alt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зупинка нового зразка вже встановлена у Києві</a:t>
            </a:r>
            <a:r>
              <a:rPr lang="uk-UA" alt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.</a:t>
            </a:r>
            <a:endParaRPr lang="uk-UA" altLang="uk-UA" sz="18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pic>
        <p:nvPicPr>
          <p:cNvPr id="29698" name="Picture 2" descr="https://scontent-lhr3-1.xx.fbcdn.net/hphotos-xap1/v/t1.0-9/12932942_1709571545958880_3017953832226081934_n.jpg?oh=de7d6a48d93167627152869343739510&amp;oe=57A9366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24616" y="744280"/>
            <a:ext cx="4476603" cy="2984402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828387"/>
                </a:solidFill>
                <a:latin typeface="HelveticaNeueLT W1G 75 Bd" pitchFamily="34" charset="0"/>
              </a:rPr>
              <a:t>РОЗУМНА ЗУПИНКА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828387"/>
                </a:solidFill>
                <a:latin typeface="HelveticaNeueLT W1G 75 Bd" pitchFamily="34" charset="0"/>
              </a:rPr>
              <a:t>БЕЗПЕКА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224" y="1977677"/>
            <a:ext cx="485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Відео аналітика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Безпека у районах міста</a:t>
            </a:r>
          </a:p>
        </p:txBody>
      </p:sp>
      <p:pic>
        <p:nvPicPr>
          <p:cNvPr id="7170" name="Picture 2" descr="http://image.prntscr.com/image/fb76b82d106b4e60af3a2ce27fc6db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278" y="1242122"/>
            <a:ext cx="2885336" cy="2854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solidFill>
                  <a:srgbClr val="828387"/>
                </a:solidFill>
                <a:latin typeface="HelveticaNeueLT W1G 75 Bd" pitchFamily="34" charset="0"/>
              </a:rPr>
              <a:t>ЖИТЛОВО-КОМУНАЛЬНА ІНФРАСТРУКТУРА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955" y="1626798"/>
            <a:ext cx="4859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Система сповіщення</a:t>
            </a:r>
            <a:b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</a:b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Контроль енергоспоживання</a:t>
            </a:r>
            <a:b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</a:b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Контроль втрати тепла</a:t>
            </a:r>
            <a:b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</a:b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Розумний </a:t>
            </a:r>
            <a:r>
              <a:rPr lang="uk-UA" altLang="uk-UA" sz="2000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білінг</a:t>
            </a: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pic>
        <p:nvPicPr>
          <p:cNvPr id="56322" name="Picture 2" descr="http://image.prntscr.com/image/aa4fd14a16d54b1d9825a6c056d7a5b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6168" y="1251983"/>
            <a:ext cx="3066090" cy="2781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solidFill>
                  <a:srgbClr val="828387"/>
                </a:solidFill>
                <a:latin typeface="HelveticaNeueLT W1G 75 Bd" pitchFamily="34" charset="0"/>
              </a:rPr>
              <a:t>МЕДИЦИНА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956" y="1467315"/>
            <a:ext cx="4859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Медичний портал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Електронна реєстратура</a:t>
            </a:r>
            <a:b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</a:b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Електронний рецепт</a:t>
            </a:r>
            <a:b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</a:b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Єдина медична інформаційно-аналітична система (ЄМАІС)</a:t>
            </a:r>
          </a:p>
        </p:txBody>
      </p:sp>
      <p:pic>
        <p:nvPicPr>
          <p:cNvPr id="57346" name="Picture 2" descr="http://image.prntscr.com/image/41c52d8fb77f4d08b894191dad8328f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750" y="1199595"/>
            <a:ext cx="2938499" cy="2804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036" y="4041363"/>
            <a:ext cx="817643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У всіх медичних закладах Києва вже незабаром з'явиться безкоштовний доступ до </a:t>
            </a:r>
            <a:r>
              <a:rPr lang="uk-UA" sz="1800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інтернету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для персоналу та суспільно-доступні мережі Wi-Fi.</a:t>
            </a:r>
            <a:endParaRPr lang="uk-UA" altLang="uk-UA" sz="18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828387"/>
                </a:solidFill>
                <a:latin typeface="HelveticaNeueLT W1G 75 Bd" pitchFamily="34" charset="0"/>
              </a:rPr>
              <a:t>WI-FI </a:t>
            </a:r>
            <a:r>
              <a:rPr lang="uk-UA" sz="2800" dirty="0" smtClean="0">
                <a:solidFill>
                  <a:srgbClr val="828387"/>
                </a:solidFill>
                <a:latin typeface="HelveticaNeueLT W1G 75 Bd" pitchFamily="34" charset="0"/>
              </a:rPr>
              <a:t>В ЛІКАРНЯХ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pic>
        <p:nvPicPr>
          <p:cNvPr id="52226" name="Picture 2" descr="C:\Users\Atvalevsky\Dropbox\KSC Culture Guide\KSC Projects Site-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635" y="861813"/>
            <a:ext cx="6219124" cy="3008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solidFill>
                  <a:srgbClr val="828387"/>
                </a:solidFill>
                <a:latin typeface="HelveticaNeueLT W1G 75 Bd" pitchFamily="34" charset="0"/>
              </a:rPr>
              <a:t>ЕЛЕКТРОННЕ УРЯДУВАННЯ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061" y="1137709"/>
            <a:ext cx="51674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Єдина інформаційно-комунікаційна інфраструктура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Внутрішній корпоративний портал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Аналітична звітність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Електронний документообіг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Єдина </a:t>
            </a:r>
            <a:r>
              <a:rPr lang="en-US" altLang="uk-UA" sz="2000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gis</a:t>
            </a:r>
            <a:r>
              <a:rPr lang="en-US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-</a:t>
            </a: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система та управління комунальним майном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Е-послуги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Контактний центр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Картка громадянина міста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Єдиний </a:t>
            </a:r>
            <a:r>
              <a:rPr lang="uk-UA" altLang="uk-UA" sz="2000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веб-портал</a:t>
            </a:r>
            <a:endParaRPr lang="uk-UA" altLang="uk-UA" sz="20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altLang="uk-UA" sz="20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Мобільні додатки</a:t>
            </a:r>
          </a:p>
        </p:txBody>
      </p:sp>
      <p:pic>
        <p:nvPicPr>
          <p:cNvPr id="58370" name="Picture 2" descr="http://image.prntscr.com/image/2bfcaab2e4cf477b8462b18b23b1fd2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7661" y="1461123"/>
            <a:ext cx="2534467" cy="2618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age.prntscr.com/image/581efddbabcb423fa12c93a945d406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4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.prntscr.com/image/e8e444e728174964af88cc791f57d6d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52" y="776177"/>
            <a:ext cx="8264871" cy="3934046"/>
          </a:xfrm>
          <a:prstGeom prst="rect">
            <a:avLst/>
          </a:prstGeom>
          <a:noFill/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solidFill>
                  <a:srgbClr val="828387"/>
                </a:solidFill>
                <a:latin typeface="HelveticaNeueLT W1G 75 Bd" pitchFamily="34" charset="0"/>
              </a:rPr>
              <a:t>ЩО БУДЕ В </a:t>
            </a:r>
            <a:r>
              <a:rPr lang="en-US" sz="2800" dirty="0" smtClean="0">
                <a:solidFill>
                  <a:srgbClr val="828387"/>
                </a:solidFill>
                <a:latin typeface="HelveticaNeueLT W1G 75 Bd" pitchFamily="34" charset="0"/>
              </a:rPr>
              <a:t>KYIV SMART CITY HUB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solidFill>
                  <a:srgbClr val="828387"/>
                </a:solidFill>
                <a:latin typeface="HelveticaNeueLT W1G 75 Bd" pitchFamily="34" charset="0"/>
              </a:rPr>
              <a:t>ПРОЕКТИ </a:t>
            </a:r>
            <a:r>
              <a:rPr lang="en-US" sz="2800" dirty="0" smtClean="0">
                <a:solidFill>
                  <a:srgbClr val="828387"/>
                </a:solidFill>
                <a:latin typeface="HelveticaNeueLT W1G 75 Bd" pitchFamily="34" charset="0"/>
              </a:rPr>
              <a:t>KYIV SMART CITY HUB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7325" y="1212121"/>
            <a:ext cx="79956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3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• Проекти-переможці </a:t>
            </a:r>
            <a:r>
              <a:rPr lang="en-US" altLang="uk-UA" sz="23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Kyiv Smart City </a:t>
            </a:r>
            <a:r>
              <a:rPr lang="en-US" altLang="uk-UA" sz="2300" b="1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Hackathon</a:t>
            </a:r>
            <a:r>
              <a:rPr lang="en-US" altLang="uk-UA" sz="23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2015 </a:t>
            </a:r>
            <a:endParaRPr lang="uk-UA" altLang="uk-UA" sz="2300" b="1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endParaRPr lang="uk-UA" altLang="uk-UA" sz="23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r>
              <a:rPr lang="en-US" altLang="uk-UA" sz="23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• </a:t>
            </a:r>
            <a:r>
              <a:rPr lang="uk-UA" altLang="uk-UA" sz="23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Проекти від активної </a:t>
            </a:r>
            <a:r>
              <a:rPr lang="uk-UA" altLang="uk-UA" sz="2300" b="1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ІТ-спільноти</a:t>
            </a:r>
            <a:r>
              <a:rPr lang="uk-UA" altLang="uk-UA" sz="23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подані на розгляд </a:t>
            </a:r>
            <a:r>
              <a:rPr lang="uk-UA" altLang="uk-UA" sz="23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експертній раді </a:t>
            </a:r>
            <a:r>
              <a:rPr lang="en-US" altLang="uk-UA" sz="23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Kyiv Smart City </a:t>
            </a:r>
            <a:r>
              <a:rPr lang="en-US" altLang="uk-UA" sz="23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(</a:t>
            </a:r>
            <a:r>
              <a:rPr lang="uk-UA" altLang="uk-UA" sz="23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на офіційному сайті ініціативи) </a:t>
            </a:r>
          </a:p>
          <a:p>
            <a:endParaRPr lang="uk-UA" altLang="uk-UA" sz="2300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r>
              <a:rPr lang="uk-UA" altLang="uk-UA" sz="23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• Проекти міського представництва </a:t>
            </a:r>
            <a:r>
              <a:rPr lang="uk-UA" altLang="uk-UA" sz="23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1991 </a:t>
            </a:r>
            <a:r>
              <a:rPr lang="en-US" altLang="uk-UA" sz="23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Open Data Incubator </a:t>
            </a:r>
            <a:endParaRPr lang="uk-UA" altLang="uk-UA" sz="2300" b="1" dirty="0" smtClean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81830" y="1598298"/>
            <a:ext cx="7200800" cy="76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ДЯКУЮ ЗА УВАГУ!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8558" y="3359889"/>
            <a:ext cx="6188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LT W1G 55 Roman" charset="0"/>
                <a:ea typeface="Helvetica Neue LT W1G 55 Roman" charset="0"/>
                <a:cs typeface="Helvetica Neue LT W1G 55 Roman" charset="0"/>
                <a:hlinkClick r:id="rId3"/>
              </a:rPr>
              <a:t>www.kyivsmartcity.com</a:t>
            </a:r>
            <a:endParaRPr lang="en-US" sz="2000" dirty="0" smtClean="0"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  <a:p>
            <a:pPr algn="ctr"/>
            <a:r>
              <a:rPr lang="en-US" sz="2000" smtClean="0">
                <a:latin typeface="Helvetica Neue LT W1G 55 Roman" charset="0"/>
                <a:ea typeface="Helvetica Neue LT W1G 55 Roman" charset="0"/>
                <a:cs typeface="Helvetica Neue LT W1G 55 Roman" charset="0"/>
                <a:hlinkClick r:id="rId4"/>
              </a:rPr>
              <a:t>www.facebook.com/smartcitykyiv</a:t>
            </a:r>
            <a:endParaRPr lang="en-US" sz="2000" dirty="0" smtClean="0"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12964" y="2505620"/>
            <a:ext cx="7200800" cy="76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B0F0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Долучайтесь до ініціативи </a:t>
            </a:r>
            <a:r>
              <a:rPr lang="en-US" sz="2400" b="1" dirty="0" smtClean="0">
                <a:solidFill>
                  <a:srgbClr val="00B0F0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Kyiv Smart City</a:t>
            </a:r>
            <a:endParaRPr lang="uk-UA" sz="2400" b="1" dirty="0" smtClean="0">
              <a:solidFill>
                <a:srgbClr val="00B0F0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age.prntscr.com/image/c43f6479d7a944a9ad3a4768b2d569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92" y="825827"/>
            <a:ext cx="8331379" cy="4022626"/>
          </a:xfrm>
          <a:prstGeom prst="rect">
            <a:avLst/>
          </a:prstGeom>
          <a:noFill/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05183" y="548129"/>
            <a:ext cx="10402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БЕЗПЕКА</a:t>
            </a:r>
            <a:endParaRPr lang="en-US" sz="13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828387"/>
                </a:solidFill>
                <a:latin typeface="HelveticaNeueLT W1G 75 Bd" pitchFamily="34" charset="0"/>
              </a:rPr>
              <a:t>ВІДКРИТИЙ БЮДЖЕТ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41042" y="4497572"/>
            <a:ext cx="1892595" cy="255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05183" y="548129"/>
            <a:ext cx="10402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БЕЗПЕКА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982" y="3466234"/>
            <a:ext cx="8491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API 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для "Відкритого Бюджету" Києва дає можливість кожному бажаючому отримати доступ до великої кількості даних. І це справді повний доступ, а не звичайна їх візуалізація. Що, відповідно, дає можливість розробникам створювати свої власні додатки чи програмні рішення. </a:t>
            </a:r>
            <a:endParaRPr lang="uk-UA" sz="1800" dirty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pic>
        <p:nvPicPr>
          <p:cNvPr id="37890" name="Picture 2" descr="KSC Projects Site-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7294" y="713861"/>
            <a:ext cx="5209412" cy="252000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828387"/>
                </a:solidFill>
                <a:latin typeface="HelveticaNeueLT W1G 75 Bd" pitchFamily="34" charset="0"/>
              </a:rPr>
              <a:t>ВІДКРИТИЙ БЮДЖЕТ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716" y="3413069"/>
            <a:ext cx="8771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Київ став першим містом в Україні, яке повністю перейшло на систему електронних державних закупівель. </a:t>
            </a:r>
            <a:r>
              <a:rPr lang="en-US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На сьогодні у системі зареєстровано </a:t>
            </a:r>
            <a:r>
              <a:rPr lang="en-US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700</a:t>
            </a:r>
            <a:r>
              <a:rPr lang="en-US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замовників. З </a:t>
            </a:r>
            <a:r>
              <a:rPr lang="uk-UA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1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січня по </a:t>
            </a:r>
            <a:r>
              <a:rPr lang="uk-UA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31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березня було опубліковано </a:t>
            </a:r>
            <a:r>
              <a:rPr lang="uk-UA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13509 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оголошень на оголошену вартість </a:t>
            </a:r>
            <a:r>
              <a:rPr lang="uk-UA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488.8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млн. гривень. Всього проведено угод на </a:t>
            </a:r>
            <a:r>
              <a:rPr lang="uk-UA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415 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млн. </a:t>
            </a:r>
            <a:r>
              <a:rPr lang="uk-UA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Економія бюджетних коштів склала 73.8 млн. (15%).</a:t>
            </a:r>
            <a:endParaRPr lang="uk-UA" sz="1800" b="1" dirty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828387"/>
                </a:solidFill>
                <a:latin typeface="HelveticaNeueLT W1G 75 Bd" pitchFamily="34" charset="0"/>
              </a:rPr>
              <a:t>ЕЛЕКТРОННІ ЗАКУПІВЛІ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pic>
        <p:nvPicPr>
          <p:cNvPr id="25602" name="Picture 2" descr="KSC Projects Site-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536" y="797439"/>
            <a:ext cx="5337544" cy="2581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458" name="Picture 2" descr="http://image.prntscr.com/image/6f9916b329ff48bb9b801afe761cb7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8" y="863532"/>
            <a:ext cx="6862388" cy="3357594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705183" y="548129"/>
            <a:ext cx="10402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БЕЗПЕКА</a:t>
            </a:r>
            <a:endParaRPr lang="en-US" sz="1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37005" y="3955312"/>
            <a:ext cx="1605516" cy="265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828387"/>
                </a:solidFill>
                <a:latin typeface="HelveticaNeueLT W1G 75 Bd" pitchFamily="34" charset="0"/>
              </a:rPr>
              <a:t>ЕЛЕКТРОННІ ПОСЛУГИ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0247" y="3806463"/>
            <a:ext cx="8601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Вже зараз видача довідки про перебування на квартирному обліку та надання довідки про участь в приватизації житла державного житлового фонду відбуваються повністю </a:t>
            </a:r>
            <a:r>
              <a:rPr lang="uk-UA" sz="1800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онлайн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.</a:t>
            </a:r>
            <a:endParaRPr lang="uk-UA" sz="1800" b="1" dirty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20186" y="3498112"/>
            <a:ext cx="4827181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13295" y="2396271"/>
            <a:ext cx="10402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9731" y="786804"/>
            <a:ext cx="3910200" cy="2634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8337" y="788318"/>
            <a:ext cx="3997842" cy="2611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297715" y="3572537"/>
            <a:ext cx="860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Прозорий облік всіх комунальних об’єктів міста та можливість слідкувати за тими, що продаються чи здаються в оренду. Швидка інформація про те, кому належить той чи інший об’єкт або ділянка, хто нею керує, на яких умовах орендує.</a:t>
            </a:r>
            <a:endParaRPr lang="uk-UA" sz="1800" b="1" dirty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828387"/>
                </a:solidFill>
                <a:latin typeface="HelveticaNeueLT W1G 75 Bd" pitchFamily="34" charset="0"/>
              </a:rPr>
              <a:t>СИСТЕМА УПРАВЛІННЯ МАЙНОМ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828387"/>
                </a:solidFill>
                <a:latin typeface="HelveticaNeueLT W1G 75 Bd" pitchFamily="34" charset="0"/>
              </a:rPr>
              <a:t>ЕЛЕКТРОННІ ПЕТИЦІЇ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96493" y="4029740"/>
            <a:ext cx="1775637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61513" y="3806453"/>
            <a:ext cx="8601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За час існування сайту ми отримали </a:t>
            </a:r>
            <a:r>
              <a:rPr lang="uk-UA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3029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петиції, зареєстровано </a:t>
            </a:r>
            <a:r>
              <a:rPr lang="uk-UA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282791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користувач, отримано </a:t>
            </a:r>
            <a:r>
              <a:rPr lang="uk-UA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1096991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голос. </a:t>
            </a:r>
            <a:r>
              <a:rPr lang="uk-UA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25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 петицій набрали потрібну кількість голосів й були розглянуті Київською міською радою.</a:t>
            </a:r>
            <a:endParaRPr lang="uk-UA" sz="1800" b="1" dirty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pic>
        <p:nvPicPr>
          <p:cNvPr id="22530" name="Picture 2" descr="KSC Projects Site-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721" y="903764"/>
            <a:ext cx="5560919" cy="2690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414" y="3521640"/>
            <a:ext cx="858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Протягом жовтня </a:t>
            </a:r>
            <a:r>
              <a:rPr lang="uk-UA" sz="1800" b="1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2015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, здійснивши всього кілька </a:t>
            </a:r>
            <a:r>
              <a:rPr lang="uk-UA" sz="1800" dirty="0" err="1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кліків</a:t>
            </a:r>
            <a:r>
              <a:rPr lang="uk-UA" sz="1800" dirty="0" smtClean="0">
                <a:solidFill>
                  <a:srgbClr val="6A6B6F"/>
                </a:solidFill>
                <a:latin typeface="Helvetica Neue LT W1G 55 Roman" charset="0"/>
                <a:ea typeface="Helvetica Neue LT W1G 55 Roman" charset="0"/>
                <a:cs typeface="Helvetica Neue LT W1G 55 Roman" charset="0"/>
              </a:rPr>
              <a:t>, кожен киянин міг збільшити та зменшити певні статті бюджету. І, таким чином, запропонувати свою версію по найактуальнішим бюджетним питанням – охороні здоров’я, освіті та житлово-комунальному господарству.</a:t>
            </a:r>
            <a:endParaRPr lang="uk-UA" sz="1800" b="1" dirty="0">
              <a:solidFill>
                <a:srgbClr val="6A6B6F"/>
              </a:solidFill>
              <a:latin typeface="Helvetica Neue LT W1G 55 Roman" charset="0"/>
              <a:ea typeface="Helvetica Neue LT W1G 55 Roman" charset="0"/>
              <a:cs typeface="Helvetica Neue LT W1G 55 Roman" charset="0"/>
            </a:endParaRPr>
          </a:p>
        </p:txBody>
      </p:sp>
      <p:pic>
        <p:nvPicPr>
          <p:cNvPr id="27650" name="Picture 2" descr="KSC Projects Site-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7293" y="858583"/>
            <a:ext cx="5209415" cy="252000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28650" y="32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828387"/>
                </a:solidFill>
                <a:latin typeface="HelveticaNeueLT W1G 75 Bd" pitchFamily="34" charset="0"/>
              </a:rPr>
              <a:t>БЮДЖЕТ УЧАСТІ</a:t>
            </a:r>
            <a:endParaRPr lang="uk-UA" sz="2800" dirty="0">
              <a:solidFill>
                <a:srgbClr val="828387"/>
              </a:solidFill>
              <a:latin typeface="HelveticaNeueLT W1G 75 Bd" pitchFamily="34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980" y="4657830"/>
            <a:ext cx="1421509" cy="1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659</Words>
  <Application>Microsoft Office PowerPoint</Application>
  <PresentationFormat>Экран (16:9)</PresentationFormat>
  <Paragraphs>106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BUDGET</dc:title>
  <dc:creator>Kyiv Smart City</dc:creator>
  <cp:lastModifiedBy>Atvalevsky</cp:lastModifiedBy>
  <cp:revision>108</cp:revision>
  <dcterms:created xsi:type="dcterms:W3CDTF">2015-11-12T19:42:28Z</dcterms:created>
  <dcterms:modified xsi:type="dcterms:W3CDTF">2016-04-20T11:20:11Z</dcterms:modified>
</cp:coreProperties>
</file>